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E1A0278-B429-48BB-86FD-80234AA7BAEB}" v="88" dt="2019-01-20T11:15:25.7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7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EC74DAF3-0DA3-41C0-8374-9E1EA99C660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ooo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9DA05121-30E2-4457-93F9-CEC8FDA5239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0EC98F-9E44-4894-8A19-8980A0AD560A}" type="datetimeFigureOut">
              <a:rPr lang="de-DE" smtClean="0"/>
              <a:t>26.01.2019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A4D57A3-12BA-445F-B676-160D2A58C72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17256A2-6C5C-403B-8861-6E31E859B50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03D896-DF34-4C4E-8CE2-57FCF86FE76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29091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ooo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79D206-D10C-4625-9A44-AF54FEAF1521}" type="datetimeFigureOut">
              <a:rPr lang="de-DE" smtClean="0"/>
              <a:t>26.01.2019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1B1267-1D62-48DC-8B43-30D1971F5C6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33495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944C7-33ED-4A7D-BF36-7A5FEAA3E8FE}" type="datetimeFigureOut">
              <a:rPr lang="de-DE" smtClean="0"/>
              <a:pPr/>
              <a:t>26.01.2019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F145E-9E9D-46E7-863F-B59A0D0D532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944C7-33ED-4A7D-BF36-7A5FEAA3E8FE}" type="datetimeFigureOut">
              <a:rPr lang="de-DE" smtClean="0"/>
              <a:pPr/>
              <a:t>26.01.2019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F145E-9E9D-46E7-863F-B59A0D0D532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944C7-33ED-4A7D-BF36-7A5FEAA3E8FE}" type="datetimeFigureOut">
              <a:rPr lang="de-DE" smtClean="0"/>
              <a:pPr/>
              <a:t>26.01.2019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F145E-9E9D-46E7-863F-B59A0D0D532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944C7-33ED-4A7D-BF36-7A5FEAA3E8FE}" type="datetimeFigureOut">
              <a:rPr lang="de-DE" smtClean="0"/>
              <a:pPr/>
              <a:t>26.01.2019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F145E-9E9D-46E7-863F-B59A0D0D532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944C7-33ED-4A7D-BF36-7A5FEAA3E8FE}" type="datetimeFigureOut">
              <a:rPr lang="de-DE" smtClean="0"/>
              <a:pPr/>
              <a:t>26.01.2019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F145E-9E9D-46E7-863F-B59A0D0D532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944C7-33ED-4A7D-BF36-7A5FEAA3E8FE}" type="datetimeFigureOut">
              <a:rPr lang="de-DE" smtClean="0"/>
              <a:pPr/>
              <a:t>26.01.2019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F145E-9E9D-46E7-863F-B59A0D0D532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944C7-33ED-4A7D-BF36-7A5FEAA3E8FE}" type="datetimeFigureOut">
              <a:rPr lang="de-DE" smtClean="0"/>
              <a:pPr/>
              <a:t>26.01.2019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F145E-9E9D-46E7-863F-B59A0D0D532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944C7-33ED-4A7D-BF36-7A5FEAA3E8FE}" type="datetimeFigureOut">
              <a:rPr lang="de-DE" smtClean="0"/>
              <a:pPr/>
              <a:t>26.01.2019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F145E-9E9D-46E7-863F-B59A0D0D532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944C7-33ED-4A7D-BF36-7A5FEAA3E8FE}" type="datetimeFigureOut">
              <a:rPr lang="de-DE" smtClean="0"/>
              <a:pPr/>
              <a:t>26.01.2019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F145E-9E9D-46E7-863F-B59A0D0D532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944C7-33ED-4A7D-BF36-7A5FEAA3E8FE}" type="datetimeFigureOut">
              <a:rPr lang="de-DE" smtClean="0"/>
              <a:pPr/>
              <a:t>26.01.2019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F145E-9E9D-46E7-863F-B59A0D0D532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944C7-33ED-4A7D-BF36-7A5FEAA3E8FE}" type="datetimeFigureOut">
              <a:rPr lang="de-DE" smtClean="0"/>
              <a:pPr/>
              <a:t>26.01.2019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F145E-9E9D-46E7-863F-B59A0D0D532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BEBEBE"/>
            </a:gs>
            <a:gs pos="55000">
              <a:schemeClr val="tx1">
                <a:lumMod val="50000"/>
                <a:lumOff val="50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99000">
              <a:schemeClr val="tx1">
                <a:lumMod val="50000"/>
                <a:lumOff val="50000"/>
              </a:schemeClr>
            </a:gs>
            <a:gs pos="38000">
              <a:schemeClr val="bg1"/>
            </a:gs>
            <a:gs pos="0">
              <a:schemeClr val="bg1"/>
            </a:gs>
            <a:gs pos="42000">
              <a:schemeClr val="tx1">
                <a:lumMod val="50000"/>
                <a:lumOff val="50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rgbClr val="F6F6F6"/>
            </a:gs>
            <a:gs pos="38000">
              <a:schemeClr val="tx1">
                <a:lumMod val="50000"/>
                <a:lumOff val="5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944C7-33ED-4A7D-BF36-7A5FEAA3E8FE}" type="datetimeFigureOut">
              <a:rPr lang="de-DE" smtClean="0"/>
              <a:pPr/>
              <a:t>26.01.2019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4F145E-9E9D-46E7-863F-B59A0D0D532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feld 12"/>
          <p:cNvSpPr txBox="1"/>
          <p:nvPr/>
        </p:nvSpPr>
        <p:spPr>
          <a:xfrm>
            <a:off x="541936" y="1854127"/>
            <a:ext cx="75608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Sehr geehrte Damen und Herren, </a:t>
            </a:r>
          </a:p>
        </p:txBody>
      </p:sp>
      <p:cxnSp>
        <p:nvCxnSpPr>
          <p:cNvPr id="18" name="Gerade Verbindung 17"/>
          <p:cNvCxnSpPr/>
          <p:nvPr/>
        </p:nvCxnSpPr>
        <p:spPr>
          <a:xfrm>
            <a:off x="539552" y="476672"/>
            <a:ext cx="0" cy="5904656"/>
          </a:xfrm>
          <a:prstGeom prst="line">
            <a:avLst/>
          </a:prstGeom>
          <a:ln w="19050">
            <a:gradFill>
              <a:gsLst>
                <a:gs pos="0">
                  <a:schemeClr val="tx1">
                    <a:lumMod val="50000"/>
                    <a:lumOff val="50000"/>
                  </a:schemeClr>
                </a:gs>
                <a:gs pos="37000">
                  <a:schemeClr val="accent1">
                    <a:lumMod val="45000"/>
                    <a:lumOff val="55000"/>
                  </a:schemeClr>
                </a:gs>
                <a:gs pos="35000">
                  <a:schemeClr val="tx1">
                    <a:lumMod val="50000"/>
                    <a:lumOff val="50000"/>
                  </a:schemeClr>
                </a:gs>
                <a:gs pos="12355">
                  <a:srgbClr val="7F7F7F"/>
                </a:gs>
                <a:gs pos="35000">
                  <a:schemeClr val="tx1">
                    <a:lumMod val="50000"/>
                    <a:lumOff val="50000"/>
                  </a:schemeClr>
                </a:gs>
                <a:gs pos="38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Grafik 16">
            <a:extLst>
              <a:ext uri="{FF2B5EF4-FFF2-40B4-BE49-F238E27FC236}">
                <a16:creationId xmlns:a16="http://schemas.microsoft.com/office/drawing/2014/main" id="{128E9AB7-9C1F-40E8-A762-8D61979FAF0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2"/>
            <a:ext cx="8064883" cy="1284224"/>
          </a:xfrm>
          <a:prstGeom prst="rect">
            <a:avLst/>
          </a:prstGeom>
          <a:noFill/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61031036-FDA9-4B57-8558-8454DF3FF5F0}"/>
              </a:ext>
            </a:extLst>
          </p:cNvPr>
          <p:cNvSpPr txBox="1"/>
          <p:nvPr/>
        </p:nvSpPr>
        <p:spPr>
          <a:xfrm>
            <a:off x="688007" y="2548640"/>
            <a:ext cx="71963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und Herzlichen Dank für Ihre Zeit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64F8ACF7-DCDD-4BEF-A257-D2E0499ED8E9}"/>
              </a:ext>
            </a:extLst>
          </p:cNvPr>
          <p:cNvSpPr txBox="1"/>
          <p:nvPr/>
        </p:nvSpPr>
        <p:spPr>
          <a:xfrm>
            <a:off x="576000" y="2795823"/>
            <a:ext cx="8064883" cy="401200"/>
          </a:xfrm>
          <a:prstGeom prst="rect">
            <a:avLst/>
          </a:prstGeom>
          <a:noFill/>
        </p:spPr>
        <p:txBody>
          <a:bodyPr wrap="square" lIns="72000" tIns="46800" rIns="72000" rtlCol="0">
            <a:noAutofit/>
          </a:bodyPr>
          <a:lstStyle/>
          <a:p>
            <a:r>
              <a:rPr lang="de-DE" sz="2000" b="1" dirty="0">
                <a:solidFill>
                  <a:schemeClr val="bg1"/>
                </a:solidFill>
                <a:latin typeface="Verdana" pitchFamily="34" charset="0"/>
              </a:rPr>
              <a:t>Rückgang der Bewerbungen um bis zu 100%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0D0E4065-9CDA-4427-ADE2-DB1FA44DCEDE}"/>
              </a:ext>
            </a:extLst>
          </p:cNvPr>
          <p:cNvSpPr txBox="1"/>
          <p:nvPr/>
        </p:nvSpPr>
        <p:spPr>
          <a:xfrm>
            <a:off x="575999" y="3341274"/>
            <a:ext cx="8064883" cy="401200"/>
          </a:xfrm>
          <a:prstGeom prst="rect">
            <a:avLst/>
          </a:prstGeom>
          <a:noFill/>
        </p:spPr>
        <p:txBody>
          <a:bodyPr wrap="square" lIns="72000" tIns="46800" rIns="72000" rtlCol="0">
            <a:noAutofit/>
          </a:bodyPr>
          <a:lstStyle/>
          <a:p>
            <a:r>
              <a:rPr lang="de-DE" sz="2000" b="1" dirty="0">
                <a:solidFill>
                  <a:schemeClr val="bg1"/>
                </a:solidFill>
                <a:latin typeface="Verdana" pitchFamily="34" charset="0"/>
              </a:rPr>
              <a:t>unter anderem </a:t>
            </a:r>
            <a:r>
              <a:rPr lang="de-DE" sz="2000" dirty="0">
                <a:solidFill>
                  <a:schemeClr val="bg1"/>
                </a:solidFill>
                <a:latin typeface="Verdana" pitchFamily="34" charset="0"/>
              </a:rPr>
              <a:t>wegen der veränderten Geburtenraten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CE26F88E-8BE3-42AE-AAF5-0F3376A52B10}"/>
              </a:ext>
            </a:extLst>
          </p:cNvPr>
          <p:cNvSpPr txBox="1"/>
          <p:nvPr/>
        </p:nvSpPr>
        <p:spPr>
          <a:xfrm>
            <a:off x="575999" y="3844490"/>
            <a:ext cx="8064883" cy="774920"/>
          </a:xfrm>
          <a:prstGeom prst="rect">
            <a:avLst/>
          </a:prstGeom>
          <a:noFill/>
        </p:spPr>
        <p:txBody>
          <a:bodyPr wrap="square" lIns="72000" tIns="46800" rIns="72000" rtlCol="0">
            <a:noAutofit/>
          </a:bodyPr>
          <a:lstStyle/>
          <a:p>
            <a:r>
              <a:rPr lang="de-DE" sz="2000" dirty="0">
                <a:solidFill>
                  <a:schemeClr val="bg1"/>
                </a:solidFill>
                <a:latin typeface="Verdana" pitchFamily="34" charset="0"/>
              </a:rPr>
              <a:t>Hauptsächlich aber wegen der fehlenden oder mangelhaften Berufsberatung mit z.B. Zukunftsperspektiven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225E355E-132A-41FD-8287-6AFE0333A685}"/>
              </a:ext>
            </a:extLst>
          </p:cNvPr>
          <p:cNvSpPr txBox="1"/>
          <p:nvPr/>
        </p:nvSpPr>
        <p:spPr>
          <a:xfrm>
            <a:off x="611560" y="4619410"/>
            <a:ext cx="8064883" cy="401200"/>
          </a:xfrm>
          <a:prstGeom prst="rect">
            <a:avLst/>
          </a:prstGeom>
          <a:noFill/>
        </p:spPr>
        <p:txBody>
          <a:bodyPr wrap="square" lIns="72000" tIns="46800" rIns="72000" rtlCol="0">
            <a:noAutofit/>
          </a:bodyPr>
          <a:lstStyle/>
          <a:p>
            <a:r>
              <a:rPr lang="de-DE" sz="2000" b="1" dirty="0">
                <a:solidFill>
                  <a:schemeClr val="bg1"/>
                </a:solidFill>
                <a:latin typeface="Verdana" pitchFamily="34" charset="0"/>
              </a:rPr>
              <a:t>Folgen sind fehlende Fachkräfte</a:t>
            </a:r>
            <a:endParaRPr lang="de-DE" sz="2000" dirty="0">
              <a:solidFill>
                <a:schemeClr val="bg1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9" grpId="0"/>
      <p:bldP spid="9" grpId="0"/>
      <p:bldP spid="21" grpId="0"/>
      <p:bldP spid="23" grpId="0"/>
      <p:bldP spid="3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feld 12"/>
          <p:cNvSpPr txBox="1"/>
          <p:nvPr/>
        </p:nvSpPr>
        <p:spPr>
          <a:xfrm>
            <a:off x="683568" y="1880811"/>
            <a:ext cx="2304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Fakten </a:t>
            </a:r>
          </a:p>
        </p:txBody>
      </p:sp>
      <p:pic>
        <p:nvPicPr>
          <p:cNvPr id="17" name="Grafik 16">
            <a:extLst>
              <a:ext uri="{FF2B5EF4-FFF2-40B4-BE49-F238E27FC236}">
                <a16:creationId xmlns:a16="http://schemas.microsoft.com/office/drawing/2014/main" id="{128E9AB7-9C1F-40E8-A762-8D61979FAF0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9" y="476672"/>
            <a:ext cx="7560838" cy="1284224"/>
          </a:xfrm>
          <a:prstGeom prst="rect">
            <a:avLst/>
          </a:prstGeom>
          <a:noFill/>
        </p:spPr>
      </p:pic>
      <p:sp>
        <p:nvSpPr>
          <p:cNvPr id="10" name="Textfeld 9">
            <a:extLst>
              <a:ext uri="{FF2B5EF4-FFF2-40B4-BE49-F238E27FC236}">
                <a16:creationId xmlns:a16="http://schemas.microsoft.com/office/drawing/2014/main" id="{F881245F-F7E1-4475-ABA8-437B33EC6C38}"/>
              </a:ext>
            </a:extLst>
          </p:cNvPr>
          <p:cNvSpPr txBox="1"/>
          <p:nvPr/>
        </p:nvSpPr>
        <p:spPr>
          <a:xfrm>
            <a:off x="6668616" y="3295995"/>
            <a:ext cx="223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ca. 22 % Ausländer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593E63B5-CD26-4319-98E4-E99C3F5FE01D}"/>
              </a:ext>
            </a:extLst>
          </p:cNvPr>
          <p:cNvSpPr txBox="1"/>
          <p:nvPr/>
        </p:nvSpPr>
        <p:spPr>
          <a:xfrm>
            <a:off x="6732240" y="2594806"/>
            <a:ext cx="223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76.000 Ausländer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91ED0774-6309-402D-B7B8-7FDC6A195B9F}"/>
              </a:ext>
            </a:extLst>
          </p:cNvPr>
          <p:cNvSpPr txBox="1"/>
          <p:nvPr/>
        </p:nvSpPr>
        <p:spPr>
          <a:xfrm>
            <a:off x="6668616" y="3696105"/>
            <a:ext cx="223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ca. 15 % Ausländer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A4C5572D-87B0-473C-BE5C-933AA407EDC6}"/>
              </a:ext>
            </a:extLst>
          </p:cNvPr>
          <p:cNvSpPr txBox="1"/>
          <p:nvPr/>
        </p:nvSpPr>
        <p:spPr>
          <a:xfrm>
            <a:off x="6668616" y="4096215"/>
            <a:ext cx="223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ca.   8 % Ausländer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10CC4EDF-922B-4647-955F-37FCD258E094}"/>
              </a:ext>
            </a:extLst>
          </p:cNvPr>
          <p:cNvSpPr txBox="1"/>
          <p:nvPr/>
        </p:nvSpPr>
        <p:spPr>
          <a:xfrm>
            <a:off x="6668616" y="4496325"/>
            <a:ext cx="223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ca.   4 % Ausländer</a:t>
            </a:r>
          </a:p>
        </p:txBody>
      </p:sp>
      <p:cxnSp>
        <p:nvCxnSpPr>
          <p:cNvPr id="16" name="Gerade Verbindung 17">
            <a:extLst>
              <a:ext uri="{FF2B5EF4-FFF2-40B4-BE49-F238E27FC236}">
                <a16:creationId xmlns:a16="http://schemas.microsoft.com/office/drawing/2014/main" id="{76F92C74-7896-4610-BB5E-A87FC37DF00F}"/>
              </a:ext>
            </a:extLst>
          </p:cNvPr>
          <p:cNvCxnSpPr/>
          <p:nvPr/>
        </p:nvCxnSpPr>
        <p:spPr>
          <a:xfrm>
            <a:off x="539552" y="476672"/>
            <a:ext cx="0" cy="5904656"/>
          </a:xfrm>
          <a:prstGeom prst="line">
            <a:avLst/>
          </a:prstGeom>
          <a:ln w="19050">
            <a:gradFill>
              <a:gsLst>
                <a:gs pos="0">
                  <a:schemeClr val="tx1">
                    <a:lumMod val="50000"/>
                    <a:lumOff val="50000"/>
                  </a:schemeClr>
                </a:gs>
                <a:gs pos="37000">
                  <a:schemeClr val="accent1">
                    <a:lumMod val="45000"/>
                    <a:lumOff val="55000"/>
                  </a:schemeClr>
                </a:gs>
                <a:gs pos="35000">
                  <a:schemeClr val="tx1">
                    <a:lumMod val="50000"/>
                    <a:lumOff val="50000"/>
                  </a:schemeClr>
                </a:gs>
                <a:gs pos="12355">
                  <a:srgbClr val="7F7F7F"/>
                </a:gs>
                <a:gs pos="35000">
                  <a:schemeClr val="tx1">
                    <a:lumMod val="50000"/>
                    <a:lumOff val="50000"/>
                  </a:schemeClr>
                </a:gs>
                <a:gs pos="38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feld 19">
            <a:extLst>
              <a:ext uri="{FF2B5EF4-FFF2-40B4-BE49-F238E27FC236}">
                <a16:creationId xmlns:a16="http://schemas.microsoft.com/office/drawing/2014/main" id="{2E08C8BE-E03F-4B46-BCBB-BC86BA0EB44B}"/>
              </a:ext>
            </a:extLst>
          </p:cNvPr>
          <p:cNvSpPr txBox="1"/>
          <p:nvPr/>
        </p:nvSpPr>
        <p:spPr>
          <a:xfrm>
            <a:off x="683568" y="4291741"/>
            <a:ext cx="8064883" cy="401200"/>
          </a:xfrm>
          <a:prstGeom prst="rect">
            <a:avLst/>
          </a:prstGeom>
          <a:noFill/>
        </p:spPr>
        <p:txBody>
          <a:bodyPr wrap="square" lIns="72000" tIns="46800" rIns="72000" rtlCol="0">
            <a:noAutofit/>
          </a:bodyPr>
          <a:lstStyle/>
          <a:p>
            <a:r>
              <a:rPr lang="de-DE" sz="2000" dirty="0">
                <a:solidFill>
                  <a:schemeClr val="bg1"/>
                </a:solidFill>
                <a:latin typeface="Verdana" pitchFamily="34" charset="0"/>
              </a:rPr>
              <a:t>855.000 Schüler in Deutschland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56DB971E-7C85-4AEE-BB05-9CCF43980839}"/>
              </a:ext>
            </a:extLst>
          </p:cNvPr>
          <p:cNvSpPr txBox="1"/>
          <p:nvPr/>
        </p:nvSpPr>
        <p:spPr>
          <a:xfrm>
            <a:off x="683568" y="4740052"/>
            <a:ext cx="8064883" cy="401200"/>
          </a:xfrm>
          <a:prstGeom prst="rect">
            <a:avLst/>
          </a:prstGeom>
          <a:noFill/>
        </p:spPr>
        <p:txBody>
          <a:bodyPr wrap="square" lIns="72000" tIns="46800" rIns="72000" rtlCol="0">
            <a:noAutofit/>
          </a:bodyPr>
          <a:lstStyle/>
          <a:p>
            <a:r>
              <a:rPr lang="de-DE" sz="2000" dirty="0">
                <a:solidFill>
                  <a:schemeClr val="bg1"/>
                </a:solidFill>
                <a:latin typeface="Verdana" pitchFamily="34" charset="0"/>
              </a:rPr>
              <a:t>350.000 Schüler mir Haupt- oder Realschulabschluss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83CE4292-45BE-41D0-91B3-CA240AD948A8}"/>
              </a:ext>
            </a:extLst>
          </p:cNvPr>
          <p:cNvSpPr txBox="1"/>
          <p:nvPr/>
        </p:nvSpPr>
        <p:spPr>
          <a:xfrm>
            <a:off x="683568" y="2779867"/>
            <a:ext cx="8064883" cy="401200"/>
          </a:xfrm>
          <a:prstGeom prst="rect">
            <a:avLst/>
          </a:prstGeom>
          <a:noFill/>
        </p:spPr>
        <p:txBody>
          <a:bodyPr wrap="square" lIns="72000" tIns="46800" rIns="72000" rtlCol="0">
            <a:noAutofit/>
          </a:bodyPr>
          <a:lstStyle/>
          <a:p>
            <a:r>
              <a:rPr lang="de-DE" sz="2000" b="1" dirty="0">
                <a:solidFill>
                  <a:schemeClr val="bg1"/>
                </a:solidFill>
                <a:latin typeface="Verdana" pitchFamily="34" charset="0"/>
              </a:rPr>
              <a:t>unter anderem </a:t>
            </a:r>
            <a:r>
              <a:rPr lang="de-DE" sz="2000" dirty="0">
                <a:solidFill>
                  <a:schemeClr val="bg1"/>
                </a:solidFill>
                <a:latin typeface="Verdana" pitchFamily="34" charset="0"/>
              </a:rPr>
              <a:t>wegen der veränderten Geburtenraten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804D1E5E-A411-4C69-9046-3AF2B7791D7C}"/>
              </a:ext>
            </a:extLst>
          </p:cNvPr>
          <p:cNvSpPr txBox="1"/>
          <p:nvPr/>
        </p:nvSpPr>
        <p:spPr>
          <a:xfrm>
            <a:off x="683568" y="5140162"/>
            <a:ext cx="8064883" cy="401200"/>
          </a:xfrm>
          <a:prstGeom prst="rect">
            <a:avLst/>
          </a:prstGeom>
          <a:noFill/>
        </p:spPr>
        <p:txBody>
          <a:bodyPr wrap="square" lIns="72000" tIns="46800" rIns="72000" rtlCol="0">
            <a:noAutofit/>
          </a:bodyPr>
          <a:lstStyle/>
          <a:p>
            <a:r>
              <a:rPr lang="de-DE" sz="2000" dirty="0">
                <a:solidFill>
                  <a:schemeClr val="bg1"/>
                </a:solidFill>
                <a:latin typeface="Verdana" pitchFamily="34" charset="0"/>
              </a:rPr>
              <a:t>88 Schulen alleine in unserer Region </a:t>
            </a:r>
          </a:p>
        </p:txBody>
      </p:sp>
    </p:spTree>
    <p:extLst>
      <p:ext uri="{BB962C8B-B14F-4D97-AF65-F5344CB8AC3E}">
        <p14:creationId xmlns:p14="http://schemas.microsoft.com/office/powerpoint/2010/main" val="3242823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0" grpId="0"/>
      <p:bldP spid="11" grpId="0"/>
      <p:bldP spid="12" grpId="0"/>
      <p:bldP spid="14" grpId="0"/>
      <p:bldP spid="15" grpId="0"/>
      <p:bldP spid="20" grpId="0"/>
      <p:bldP spid="21" grpId="0"/>
      <p:bldP spid="22" grpId="0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feld 12"/>
          <p:cNvSpPr txBox="1"/>
          <p:nvPr/>
        </p:nvSpPr>
        <p:spPr>
          <a:xfrm>
            <a:off x="683568" y="1880811"/>
            <a:ext cx="2304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Fakten </a:t>
            </a:r>
          </a:p>
        </p:txBody>
      </p:sp>
      <p:pic>
        <p:nvPicPr>
          <p:cNvPr id="17" name="Grafik 16">
            <a:extLst>
              <a:ext uri="{FF2B5EF4-FFF2-40B4-BE49-F238E27FC236}">
                <a16:creationId xmlns:a16="http://schemas.microsoft.com/office/drawing/2014/main" id="{128E9AB7-9C1F-40E8-A762-8D61979FAF0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9" y="476672"/>
            <a:ext cx="7560838" cy="1284224"/>
          </a:xfrm>
          <a:prstGeom prst="rect">
            <a:avLst/>
          </a:prstGeom>
          <a:noFill/>
        </p:spPr>
      </p:pic>
      <p:sp>
        <p:nvSpPr>
          <p:cNvPr id="10" name="Textfeld 9">
            <a:extLst>
              <a:ext uri="{FF2B5EF4-FFF2-40B4-BE49-F238E27FC236}">
                <a16:creationId xmlns:a16="http://schemas.microsoft.com/office/drawing/2014/main" id="{F881245F-F7E1-4475-ABA8-437B33EC6C38}"/>
              </a:ext>
            </a:extLst>
          </p:cNvPr>
          <p:cNvSpPr txBox="1"/>
          <p:nvPr/>
        </p:nvSpPr>
        <p:spPr>
          <a:xfrm>
            <a:off x="6668616" y="3295995"/>
            <a:ext cx="223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ca. 22 % Ausländer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593E63B5-CD26-4319-98E4-E99C3F5FE01D}"/>
              </a:ext>
            </a:extLst>
          </p:cNvPr>
          <p:cNvSpPr txBox="1"/>
          <p:nvPr/>
        </p:nvSpPr>
        <p:spPr>
          <a:xfrm>
            <a:off x="6732240" y="2594806"/>
            <a:ext cx="223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76.000 Ausländer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91ED0774-6309-402D-B7B8-7FDC6A195B9F}"/>
              </a:ext>
            </a:extLst>
          </p:cNvPr>
          <p:cNvSpPr txBox="1"/>
          <p:nvPr/>
        </p:nvSpPr>
        <p:spPr>
          <a:xfrm>
            <a:off x="6668616" y="3696105"/>
            <a:ext cx="223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ca. 15 % Ausländer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A4C5572D-87B0-473C-BE5C-933AA407EDC6}"/>
              </a:ext>
            </a:extLst>
          </p:cNvPr>
          <p:cNvSpPr txBox="1"/>
          <p:nvPr/>
        </p:nvSpPr>
        <p:spPr>
          <a:xfrm>
            <a:off x="6668616" y="4096215"/>
            <a:ext cx="223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ca.   8 % Ausländer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10CC4EDF-922B-4647-955F-37FCD258E094}"/>
              </a:ext>
            </a:extLst>
          </p:cNvPr>
          <p:cNvSpPr txBox="1"/>
          <p:nvPr/>
        </p:nvSpPr>
        <p:spPr>
          <a:xfrm>
            <a:off x="6668616" y="4496325"/>
            <a:ext cx="223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ca.   4 % Ausländer</a:t>
            </a:r>
          </a:p>
        </p:txBody>
      </p:sp>
      <p:cxnSp>
        <p:nvCxnSpPr>
          <p:cNvPr id="16" name="Gerade Verbindung 17">
            <a:extLst>
              <a:ext uri="{FF2B5EF4-FFF2-40B4-BE49-F238E27FC236}">
                <a16:creationId xmlns:a16="http://schemas.microsoft.com/office/drawing/2014/main" id="{76F92C74-7896-4610-BB5E-A87FC37DF00F}"/>
              </a:ext>
            </a:extLst>
          </p:cNvPr>
          <p:cNvCxnSpPr/>
          <p:nvPr/>
        </p:nvCxnSpPr>
        <p:spPr>
          <a:xfrm>
            <a:off x="539552" y="476672"/>
            <a:ext cx="0" cy="5904656"/>
          </a:xfrm>
          <a:prstGeom prst="line">
            <a:avLst/>
          </a:prstGeom>
          <a:ln w="19050">
            <a:gradFill>
              <a:gsLst>
                <a:gs pos="0">
                  <a:schemeClr val="tx1">
                    <a:lumMod val="50000"/>
                    <a:lumOff val="50000"/>
                  </a:schemeClr>
                </a:gs>
                <a:gs pos="37000">
                  <a:schemeClr val="accent1">
                    <a:lumMod val="45000"/>
                    <a:lumOff val="55000"/>
                  </a:schemeClr>
                </a:gs>
                <a:gs pos="35000">
                  <a:schemeClr val="tx1">
                    <a:lumMod val="50000"/>
                    <a:lumOff val="50000"/>
                  </a:schemeClr>
                </a:gs>
                <a:gs pos="12355">
                  <a:srgbClr val="7F7F7F"/>
                </a:gs>
                <a:gs pos="35000">
                  <a:schemeClr val="tx1">
                    <a:lumMod val="50000"/>
                    <a:lumOff val="50000"/>
                  </a:schemeClr>
                </a:gs>
                <a:gs pos="38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1136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0" grpId="0"/>
      <p:bldP spid="11" grpId="0"/>
      <p:bldP spid="12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feld 12"/>
          <p:cNvSpPr txBox="1"/>
          <p:nvPr/>
        </p:nvSpPr>
        <p:spPr>
          <a:xfrm>
            <a:off x="683568" y="1880811"/>
            <a:ext cx="2304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Fakten </a:t>
            </a:r>
          </a:p>
        </p:txBody>
      </p:sp>
      <p:pic>
        <p:nvPicPr>
          <p:cNvPr id="17" name="Grafik 16">
            <a:extLst>
              <a:ext uri="{FF2B5EF4-FFF2-40B4-BE49-F238E27FC236}">
                <a16:creationId xmlns:a16="http://schemas.microsoft.com/office/drawing/2014/main" id="{128E9AB7-9C1F-40E8-A762-8D61979FAF0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9" y="476672"/>
            <a:ext cx="7560838" cy="1284224"/>
          </a:xfrm>
          <a:prstGeom prst="rect">
            <a:avLst/>
          </a:prstGeom>
          <a:noFill/>
        </p:spPr>
      </p:pic>
      <p:sp>
        <p:nvSpPr>
          <p:cNvPr id="10" name="Textfeld 9">
            <a:extLst>
              <a:ext uri="{FF2B5EF4-FFF2-40B4-BE49-F238E27FC236}">
                <a16:creationId xmlns:a16="http://schemas.microsoft.com/office/drawing/2014/main" id="{F881245F-F7E1-4475-ABA8-437B33EC6C38}"/>
              </a:ext>
            </a:extLst>
          </p:cNvPr>
          <p:cNvSpPr txBox="1"/>
          <p:nvPr/>
        </p:nvSpPr>
        <p:spPr>
          <a:xfrm>
            <a:off x="6668616" y="3295995"/>
            <a:ext cx="223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ca. 22 % Ausländer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593E63B5-CD26-4319-98E4-E99C3F5FE01D}"/>
              </a:ext>
            </a:extLst>
          </p:cNvPr>
          <p:cNvSpPr txBox="1"/>
          <p:nvPr/>
        </p:nvSpPr>
        <p:spPr>
          <a:xfrm>
            <a:off x="6732240" y="2594806"/>
            <a:ext cx="223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76.000 Ausländer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91ED0774-6309-402D-B7B8-7FDC6A195B9F}"/>
              </a:ext>
            </a:extLst>
          </p:cNvPr>
          <p:cNvSpPr txBox="1"/>
          <p:nvPr/>
        </p:nvSpPr>
        <p:spPr>
          <a:xfrm>
            <a:off x="6668616" y="3696105"/>
            <a:ext cx="223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ca. 15 % Ausländer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A4C5572D-87B0-473C-BE5C-933AA407EDC6}"/>
              </a:ext>
            </a:extLst>
          </p:cNvPr>
          <p:cNvSpPr txBox="1"/>
          <p:nvPr/>
        </p:nvSpPr>
        <p:spPr>
          <a:xfrm>
            <a:off x="6668616" y="4096215"/>
            <a:ext cx="223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ca.   8 % Ausländer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10CC4EDF-922B-4647-955F-37FCD258E094}"/>
              </a:ext>
            </a:extLst>
          </p:cNvPr>
          <p:cNvSpPr txBox="1"/>
          <p:nvPr/>
        </p:nvSpPr>
        <p:spPr>
          <a:xfrm>
            <a:off x="6668616" y="4496325"/>
            <a:ext cx="223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ca.   4 % Ausländer</a:t>
            </a:r>
          </a:p>
        </p:txBody>
      </p:sp>
      <p:cxnSp>
        <p:nvCxnSpPr>
          <p:cNvPr id="16" name="Gerade Verbindung 17">
            <a:extLst>
              <a:ext uri="{FF2B5EF4-FFF2-40B4-BE49-F238E27FC236}">
                <a16:creationId xmlns:a16="http://schemas.microsoft.com/office/drawing/2014/main" id="{76F92C74-7896-4610-BB5E-A87FC37DF00F}"/>
              </a:ext>
            </a:extLst>
          </p:cNvPr>
          <p:cNvCxnSpPr/>
          <p:nvPr/>
        </p:nvCxnSpPr>
        <p:spPr>
          <a:xfrm>
            <a:off x="539552" y="476672"/>
            <a:ext cx="0" cy="5904656"/>
          </a:xfrm>
          <a:prstGeom prst="line">
            <a:avLst/>
          </a:prstGeom>
          <a:ln w="19050">
            <a:gradFill>
              <a:gsLst>
                <a:gs pos="0">
                  <a:schemeClr val="tx1">
                    <a:lumMod val="50000"/>
                    <a:lumOff val="50000"/>
                  </a:schemeClr>
                </a:gs>
                <a:gs pos="37000">
                  <a:schemeClr val="accent1">
                    <a:lumMod val="45000"/>
                    <a:lumOff val="55000"/>
                  </a:schemeClr>
                </a:gs>
                <a:gs pos="35000">
                  <a:schemeClr val="tx1">
                    <a:lumMod val="50000"/>
                    <a:lumOff val="50000"/>
                  </a:schemeClr>
                </a:gs>
                <a:gs pos="12355">
                  <a:srgbClr val="7F7F7F"/>
                </a:gs>
                <a:gs pos="35000">
                  <a:schemeClr val="tx1">
                    <a:lumMod val="50000"/>
                    <a:lumOff val="50000"/>
                  </a:schemeClr>
                </a:gs>
                <a:gs pos="38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3703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0" grpId="0"/>
      <p:bldP spid="11" grpId="0"/>
      <p:bldP spid="12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feld 12"/>
          <p:cNvSpPr txBox="1"/>
          <p:nvPr/>
        </p:nvSpPr>
        <p:spPr>
          <a:xfrm>
            <a:off x="683568" y="1880811"/>
            <a:ext cx="2304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Fakten </a:t>
            </a:r>
          </a:p>
        </p:txBody>
      </p:sp>
      <p:pic>
        <p:nvPicPr>
          <p:cNvPr id="17" name="Grafik 16">
            <a:extLst>
              <a:ext uri="{FF2B5EF4-FFF2-40B4-BE49-F238E27FC236}">
                <a16:creationId xmlns:a16="http://schemas.microsoft.com/office/drawing/2014/main" id="{128E9AB7-9C1F-40E8-A762-8D61979FAF0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9" y="476672"/>
            <a:ext cx="7560838" cy="1284224"/>
          </a:xfrm>
          <a:prstGeom prst="rect">
            <a:avLst/>
          </a:prstGeom>
          <a:noFill/>
        </p:spPr>
      </p:pic>
      <p:sp>
        <p:nvSpPr>
          <p:cNvPr id="10" name="Textfeld 9">
            <a:extLst>
              <a:ext uri="{FF2B5EF4-FFF2-40B4-BE49-F238E27FC236}">
                <a16:creationId xmlns:a16="http://schemas.microsoft.com/office/drawing/2014/main" id="{F881245F-F7E1-4475-ABA8-437B33EC6C38}"/>
              </a:ext>
            </a:extLst>
          </p:cNvPr>
          <p:cNvSpPr txBox="1"/>
          <p:nvPr/>
        </p:nvSpPr>
        <p:spPr>
          <a:xfrm>
            <a:off x="6668616" y="3295995"/>
            <a:ext cx="223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ca. 22 % Ausländer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593E63B5-CD26-4319-98E4-E99C3F5FE01D}"/>
              </a:ext>
            </a:extLst>
          </p:cNvPr>
          <p:cNvSpPr txBox="1"/>
          <p:nvPr/>
        </p:nvSpPr>
        <p:spPr>
          <a:xfrm>
            <a:off x="6732240" y="2594806"/>
            <a:ext cx="223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76.000 Ausländer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91ED0774-6309-402D-B7B8-7FDC6A195B9F}"/>
              </a:ext>
            </a:extLst>
          </p:cNvPr>
          <p:cNvSpPr txBox="1"/>
          <p:nvPr/>
        </p:nvSpPr>
        <p:spPr>
          <a:xfrm>
            <a:off x="6668616" y="3696105"/>
            <a:ext cx="223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ca. 15 % Ausländer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A4C5572D-87B0-473C-BE5C-933AA407EDC6}"/>
              </a:ext>
            </a:extLst>
          </p:cNvPr>
          <p:cNvSpPr txBox="1"/>
          <p:nvPr/>
        </p:nvSpPr>
        <p:spPr>
          <a:xfrm>
            <a:off x="6668616" y="4096215"/>
            <a:ext cx="223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ca.   8 % Ausländer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10CC4EDF-922B-4647-955F-37FCD258E094}"/>
              </a:ext>
            </a:extLst>
          </p:cNvPr>
          <p:cNvSpPr txBox="1"/>
          <p:nvPr/>
        </p:nvSpPr>
        <p:spPr>
          <a:xfrm>
            <a:off x="6668616" y="4496325"/>
            <a:ext cx="223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ca.   4 % Ausländer</a:t>
            </a:r>
          </a:p>
        </p:txBody>
      </p:sp>
      <p:cxnSp>
        <p:nvCxnSpPr>
          <p:cNvPr id="16" name="Gerade Verbindung 17">
            <a:extLst>
              <a:ext uri="{FF2B5EF4-FFF2-40B4-BE49-F238E27FC236}">
                <a16:creationId xmlns:a16="http://schemas.microsoft.com/office/drawing/2014/main" id="{76F92C74-7896-4610-BB5E-A87FC37DF00F}"/>
              </a:ext>
            </a:extLst>
          </p:cNvPr>
          <p:cNvCxnSpPr/>
          <p:nvPr/>
        </p:nvCxnSpPr>
        <p:spPr>
          <a:xfrm>
            <a:off x="539552" y="476672"/>
            <a:ext cx="0" cy="5904656"/>
          </a:xfrm>
          <a:prstGeom prst="line">
            <a:avLst/>
          </a:prstGeom>
          <a:ln w="19050">
            <a:gradFill>
              <a:gsLst>
                <a:gs pos="0">
                  <a:schemeClr val="tx1">
                    <a:lumMod val="50000"/>
                    <a:lumOff val="50000"/>
                  </a:schemeClr>
                </a:gs>
                <a:gs pos="37000">
                  <a:schemeClr val="accent1">
                    <a:lumMod val="45000"/>
                    <a:lumOff val="55000"/>
                  </a:schemeClr>
                </a:gs>
                <a:gs pos="35000">
                  <a:schemeClr val="tx1">
                    <a:lumMod val="50000"/>
                    <a:lumOff val="50000"/>
                  </a:schemeClr>
                </a:gs>
                <a:gs pos="12355">
                  <a:srgbClr val="7F7F7F"/>
                </a:gs>
                <a:gs pos="35000">
                  <a:schemeClr val="tx1">
                    <a:lumMod val="50000"/>
                    <a:lumOff val="50000"/>
                  </a:schemeClr>
                </a:gs>
                <a:gs pos="38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2732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0" grpId="0"/>
      <p:bldP spid="11" grpId="0"/>
      <p:bldP spid="12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feld 12"/>
          <p:cNvSpPr txBox="1"/>
          <p:nvPr/>
        </p:nvSpPr>
        <p:spPr>
          <a:xfrm>
            <a:off x="683568" y="1880811"/>
            <a:ext cx="2304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Fakten </a:t>
            </a:r>
          </a:p>
        </p:txBody>
      </p:sp>
      <p:pic>
        <p:nvPicPr>
          <p:cNvPr id="17" name="Grafik 16">
            <a:extLst>
              <a:ext uri="{FF2B5EF4-FFF2-40B4-BE49-F238E27FC236}">
                <a16:creationId xmlns:a16="http://schemas.microsoft.com/office/drawing/2014/main" id="{128E9AB7-9C1F-40E8-A762-8D61979FAF0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9" y="476672"/>
            <a:ext cx="7560838" cy="1284224"/>
          </a:xfrm>
          <a:prstGeom prst="rect">
            <a:avLst/>
          </a:prstGeom>
          <a:noFill/>
        </p:spPr>
      </p:pic>
      <p:sp>
        <p:nvSpPr>
          <p:cNvPr id="10" name="Textfeld 9">
            <a:extLst>
              <a:ext uri="{FF2B5EF4-FFF2-40B4-BE49-F238E27FC236}">
                <a16:creationId xmlns:a16="http://schemas.microsoft.com/office/drawing/2014/main" id="{F881245F-F7E1-4475-ABA8-437B33EC6C38}"/>
              </a:ext>
            </a:extLst>
          </p:cNvPr>
          <p:cNvSpPr txBox="1"/>
          <p:nvPr/>
        </p:nvSpPr>
        <p:spPr>
          <a:xfrm>
            <a:off x="6668616" y="3295995"/>
            <a:ext cx="223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ca. 22 % Ausländer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593E63B5-CD26-4319-98E4-E99C3F5FE01D}"/>
              </a:ext>
            </a:extLst>
          </p:cNvPr>
          <p:cNvSpPr txBox="1"/>
          <p:nvPr/>
        </p:nvSpPr>
        <p:spPr>
          <a:xfrm>
            <a:off x="6732240" y="2594806"/>
            <a:ext cx="223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76.000 Ausländer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91ED0774-6309-402D-B7B8-7FDC6A195B9F}"/>
              </a:ext>
            </a:extLst>
          </p:cNvPr>
          <p:cNvSpPr txBox="1"/>
          <p:nvPr/>
        </p:nvSpPr>
        <p:spPr>
          <a:xfrm>
            <a:off x="6668616" y="3696105"/>
            <a:ext cx="223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ca. 15 % Ausländer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A4C5572D-87B0-473C-BE5C-933AA407EDC6}"/>
              </a:ext>
            </a:extLst>
          </p:cNvPr>
          <p:cNvSpPr txBox="1"/>
          <p:nvPr/>
        </p:nvSpPr>
        <p:spPr>
          <a:xfrm>
            <a:off x="6668616" y="4096215"/>
            <a:ext cx="223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ca.   8 % Ausländer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10CC4EDF-922B-4647-955F-37FCD258E094}"/>
              </a:ext>
            </a:extLst>
          </p:cNvPr>
          <p:cNvSpPr txBox="1"/>
          <p:nvPr/>
        </p:nvSpPr>
        <p:spPr>
          <a:xfrm>
            <a:off x="6668616" y="4496325"/>
            <a:ext cx="223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ca.   4 % Ausländer</a:t>
            </a:r>
          </a:p>
        </p:txBody>
      </p:sp>
      <p:cxnSp>
        <p:nvCxnSpPr>
          <p:cNvPr id="16" name="Gerade Verbindung 17">
            <a:extLst>
              <a:ext uri="{FF2B5EF4-FFF2-40B4-BE49-F238E27FC236}">
                <a16:creationId xmlns:a16="http://schemas.microsoft.com/office/drawing/2014/main" id="{76F92C74-7896-4610-BB5E-A87FC37DF00F}"/>
              </a:ext>
            </a:extLst>
          </p:cNvPr>
          <p:cNvCxnSpPr/>
          <p:nvPr/>
        </p:nvCxnSpPr>
        <p:spPr>
          <a:xfrm>
            <a:off x="539552" y="476672"/>
            <a:ext cx="0" cy="5904656"/>
          </a:xfrm>
          <a:prstGeom prst="line">
            <a:avLst/>
          </a:prstGeom>
          <a:ln w="19050">
            <a:gradFill>
              <a:gsLst>
                <a:gs pos="0">
                  <a:schemeClr val="tx1">
                    <a:lumMod val="50000"/>
                    <a:lumOff val="50000"/>
                  </a:schemeClr>
                </a:gs>
                <a:gs pos="37000">
                  <a:schemeClr val="accent1">
                    <a:lumMod val="45000"/>
                    <a:lumOff val="55000"/>
                  </a:schemeClr>
                </a:gs>
                <a:gs pos="35000">
                  <a:schemeClr val="tx1">
                    <a:lumMod val="50000"/>
                    <a:lumOff val="50000"/>
                  </a:schemeClr>
                </a:gs>
                <a:gs pos="12355">
                  <a:srgbClr val="7F7F7F"/>
                </a:gs>
                <a:gs pos="35000">
                  <a:schemeClr val="tx1">
                    <a:lumMod val="50000"/>
                    <a:lumOff val="50000"/>
                  </a:schemeClr>
                </a:gs>
                <a:gs pos="38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3044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0" grpId="0"/>
      <p:bldP spid="11" grpId="0"/>
      <p:bldP spid="12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Larissa-Design">
  <a:themeElements>
    <a:clrScheme name="Graustuf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9050">
          <a:solidFill>
            <a:schemeClr val="tx1">
              <a:lumMod val="50000"/>
              <a:lumOff val="50000"/>
              <a:alpha val="96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181</Words>
  <Application>Microsoft Office PowerPoint</Application>
  <PresentationFormat>Bildschirmpräsentation (4:3)</PresentationFormat>
  <Paragraphs>40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0" baseType="lpstr">
      <vt:lpstr>Arial</vt:lpstr>
      <vt:lpstr>Calibri</vt:lpstr>
      <vt:lpstr>Verdana</vt:lpstr>
      <vt:lpstr>Larissa-Design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Kiefer &amp; Klose GbR</dc:title>
  <dc:creator>Markus Kiefer</dc:creator>
  <cp:lastModifiedBy>Markus Kiefer</cp:lastModifiedBy>
  <cp:revision>52</cp:revision>
  <dcterms:created xsi:type="dcterms:W3CDTF">2017-12-10T08:31:28Z</dcterms:created>
  <dcterms:modified xsi:type="dcterms:W3CDTF">2019-01-26T07:42:27Z</dcterms:modified>
</cp:coreProperties>
</file>